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0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3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4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6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369" r:id="rId3"/>
    <p:sldId id="370" r:id="rId4"/>
    <p:sldId id="389" r:id="rId5"/>
    <p:sldId id="390" r:id="rId6"/>
    <p:sldId id="371" r:id="rId7"/>
    <p:sldId id="404" r:id="rId8"/>
    <p:sldId id="403" r:id="rId9"/>
    <p:sldId id="405" r:id="rId10"/>
    <p:sldId id="406" r:id="rId11"/>
    <p:sldId id="407" r:id="rId12"/>
    <p:sldId id="408" r:id="rId13"/>
    <p:sldId id="409" r:id="rId14"/>
    <p:sldId id="410" r:id="rId15"/>
    <p:sldId id="423" r:id="rId16"/>
    <p:sldId id="424" r:id="rId17"/>
    <p:sldId id="425" r:id="rId18"/>
    <p:sldId id="283" r:id="rId19"/>
  </p:sldIdLst>
  <p:sldSz cx="12192000" cy="6858000"/>
  <p:notesSz cx="6858000" cy="9144000"/>
  <p:custDataLst>
    <p:tags r:id="rId21"/>
  </p:custDataLst>
  <p:defaultTextStyle>
    <a:lvl1pPr marL="0" lvl="0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1pPr>
    <a:lvl2pPr marL="457200" lvl="1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2pPr>
    <a:lvl3pPr marL="914400" lvl="2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3pPr>
    <a:lvl4pPr marL="1371600" lvl="3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4pPr>
    <a:lvl5pPr marL="1828800" lvl="4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5pPr>
    <a:lvl6pPr marL="2286000" lvl="5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6pPr>
    <a:lvl7pPr marL="2743200" lvl="6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7pPr>
    <a:lvl8pPr marL="3200400" lvl="7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8pPr>
    <a:lvl9pPr marL="3657600" lvl="8" algn="l" defTabSz="914400"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1206988966@qq.com" initials="1" lastIdx="1" clrIdx="2"/>
  <p:cmAuthor id="1" name="liujun" initials="LJ" lastIdx="12" clrIdx="0"/>
  <p:cmAuthor id="8" name="姜伟光" initials="姜" lastIdx="1" clrIdx="0"/>
  <p:cmAuthor id="2" name="XY-YY" initials="X" lastIdx="1" clrIdx="1"/>
  <p:cmAuthor id="9" name="ming qiu" initials="m" lastIdx="17" clrIdx="1"/>
  <p:cmAuthor id="3" name="86150" initials="8" lastIdx="2" clrIdx="2"/>
  <p:cmAuthor id="4" name="王习习" initials="王" lastIdx="2" clrIdx="0"/>
  <p:cmAuthor id="5" name="Administrator" initials="A" lastIdx="2" clrIdx="4"/>
  <p:cmAuthor id="6" name="Mia Vida Villanueva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82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13B20-8BB8-B74B-ADB5-DA5707988F1E}" type="datetimeFigureOut">
              <a:rPr lang="zh-CN" altLang="en-US"/>
              <a:t>2023/5/24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8674F-E567-AA4B-8C16-788D7CE21C4F}" type="slidenum">
              <a:r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/>
              <a:t>说每页生成时间有点慢！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D59B78-D3DF-4581-B000-550F525A052F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flipV="1">
            <a:off x="-1114413" y="-497304"/>
            <a:ext cx="1856742" cy="185674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 flipV="1">
            <a:off x="-141512" y="-497304"/>
            <a:ext cx="1295402" cy="1295402"/>
          </a:xfrm>
          <a:prstGeom prst="ellipse">
            <a:avLst/>
          </a:prstGeom>
          <a:solidFill>
            <a:srgbClr val="164C8A">
              <a:alpha val="41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8229"/>
            <a:ext cx="12192000" cy="529771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768" y="121001"/>
            <a:ext cx="492443" cy="1200329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zh-CN" sz="2000" b="1">
                <a:solidFill>
                  <a:schemeClr val="bg1"/>
                </a:solidFill>
              </a:rPr>
              <a:t>前   言</a:t>
            </a:r>
          </a:p>
        </p:txBody>
      </p:sp>
      <p:sp>
        <p:nvSpPr>
          <p:cNvPr id="8" name="矩形 7"/>
          <p:cNvSpPr/>
          <p:nvPr/>
        </p:nvSpPr>
        <p:spPr>
          <a:xfrm>
            <a:off x="8647889" y="6393059"/>
            <a:ext cx="34450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翔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康复科技，</a:t>
            </a:r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宇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健康同行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flipV="1">
            <a:off x="-1114413" y="-497304"/>
            <a:ext cx="1856742" cy="185674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 flipV="1">
            <a:off x="-141512" y="-497304"/>
            <a:ext cx="1295402" cy="1295402"/>
          </a:xfrm>
          <a:prstGeom prst="ellipse">
            <a:avLst/>
          </a:prstGeom>
          <a:solidFill>
            <a:srgbClr val="164C8A">
              <a:alpha val="41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4" name="PA-椭圆 29"/>
          <p:cNvSpPr/>
          <p:nvPr/>
        </p:nvSpPr>
        <p:spPr>
          <a:xfrm flipV="1">
            <a:off x="1351895" y="389535"/>
            <a:ext cx="356119" cy="35611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8229"/>
            <a:ext cx="12192000" cy="529771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546" y="121001"/>
            <a:ext cx="461665" cy="1200329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zh-CN" b="1">
                <a:solidFill>
                  <a:schemeClr val="bg1"/>
                </a:solidFill>
              </a:rPr>
              <a:t>第一部分</a:t>
            </a:r>
          </a:p>
        </p:txBody>
      </p:sp>
      <p:sp>
        <p:nvSpPr>
          <p:cNvPr id="8" name="矩形 7"/>
          <p:cNvSpPr/>
          <p:nvPr/>
        </p:nvSpPr>
        <p:spPr>
          <a:xfrm>
            <a:off x="8647889" y="6393059"/>
            <a:ext cx="34450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翔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康复科技，</a:t>
            </a:r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宇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健康同行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3589D7-FA02-45AB-A7BC-0893445DDF2E}" type="slidenum">
              <a:rPr lang="en-US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flipV="1">
            <a:off x="-1114413" y="-497304"/>
            <a:ext cx="1856742" cy="185674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 flipV="1">
            <a:off x="-141512" y="-497304"/>
            <a:ext cx="1295402" cy="1295402"/>
          </a:xfrm>
          <a:prstGeom prst="ellipse">
            <a:avLst/>
          </a:prstGeom>
          <a:solidFill>
            <a:srgbClr val="164C8A">
              <a:alpha val="41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4" name="PA-椭圆 29"/>
          <p:cNvSpPr/>
          <p:nvPr/>
        </p:nvSpPr>
        <p:spPr>
          <a:xfrm flipV="1">
            <a:off x="1351895" y="389535"/>
            <a:ext cx="356119" cy="35611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8229"/>
            <a:ext cx="12192000" cy="529771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546" y="121001"/>
            <a:ext cx="461665" cy="1200329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zh-CN" b="1" dirty="0">
                <a:solidFill>
                  <a:schemeClr val="bg1"/>
                </a:solidFill>
              </a:rPr>
              <a:t>第</a:t>
            </a:r>
            <a:r>
              <a:rPr lang="zh-CN" altLang="en-US" b="1" dirty="0">
                <a:solidFill>
                  <a:schemeClr val="bg1"/>
                </a:solidFill>
              </a:rPr>
              <a:t>二</a:t>
            </a:r>
            <a:r>
              <a:rPr lang="zh-CN" b="1" dirty="0">
                <a:solidFill>
                  <a:schemeClr val="bg1"/>
                </a:solidFill>
              </a:rPr>
              <a:t>部分</a:t>
            </a:r>
          </a:p>
        </p:txBody>
      </p:sp>
      <p:sp>
        <p:nvSpPr>
          <p:cNvPr id="8" name="矩形 7"/>
          <p:cNvSpPr/>
          <p:nvPr/>
        </p:nvSpPr>
        <p:spPr>
          <a:xfrm>
            <a:off x="8647889" y="6393059"/>
            <a:ext cx="34450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翔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康复科技，</a:t>
            </a:r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宇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健康同行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3589D7-FA02-45AB-A7BC-0893445DDF2E}" type="slidenum">
              <a:rPr lang="en-US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flipV="1">
            <a:off x="-1114413" y="-497304"/>
            <a:ext cx="1856742" cy="185674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 flipV="1">
            <a:off x="-141512" y="-497304"/>
            <a:ext cx="1295402" cy="1295402"/>
          </a:xfrm>
          <a:prstGeom prst="ellipse">
            <a:avLst/>
          </a:prstGeom>
          <a:solidFill>
            <a:srgbClr val="164C8A">
              <a:alpha val="41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4" name="PA-椭圆 29"/>
          <p:cNvSpPr/>
          <p:nvPr/>
        </p:nvSpPr>
        <p:spPr>
          <a:xfrm flipV="1">
            <a:off x="1351895" y="389535"/>
            <a:ext cx="356119" cy="35611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8229"/>
            <a:ext cx="12192000" cy="529771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546" y="121001"/>
            <a:ext cx="461665" cy="1200329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zh-CN" b="1">
                <a:solidFill>
                  <a:schemeClr val="bg1"/>
                </a:solidFill>
              </a:rPr>
              <a:t>第三部分</a:t>
            </a:r>
          </a:p>
        </p:txBody>
      </p:sp>
      <p:sp>
        <p:nvSpPr>
          <p:cNvPr id="9" name="矩形 8"/>
          <p:cNvSpPr/>
          <p:nvPr/>
        </p:nvSpPr>
        <p:spPr>
          <a:xfrm>
            <a:off x="8647889" y="6393059"/>
            <a:ext cx="34450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翔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康复科技，</a:t>
            </a:r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宇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健康同行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flipV="1">
            <a:off x="-1114413" y="-497304"/>
            <a:ext cx="1856742" cy="185674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 flipV="1">
            <a:off x="-141512" y="-497304"/>
            <a:ext cx="1295402" cy="1295402"/>
          </a:xfrm>
          <a:prstGeom prst="ellipse">
            <a:avLst/>
          </a:prstGeom>
          <a:solidFill>
            <a:srgbClr val="164C8A">
              <a:alpha val="41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4" name="PA-椭圆 29"/>
          <p:cNvSpPr/>
          <p:nvPr/>
        </p:nvSpPr>
        <p:spPr>
          <a:xfrm flipV="1">
            <a:off x="1351895" y="389535"/>
            <a:ext cx="356119" cy="35611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8229"/>
            <a:ext cx="12192000" cy="529771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546" y="121001"/>
            <a:ext cx="461665" cy="1200329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zh-CN" b="1">
                <a:solidFill>
                  <a:schemeClr val="bg1"/>
                </a:solidFill>
              </a:rPr>
              <a:t>第四部分</a:t>
            </a:r>
          </a:p>
        </p:txBody>
      </p:sp>
      <p:sp>
        <p:nvSpPr>
          <p:cNvPr id="9" name="矩形 8"/>
          <p:cNvSpPr/>
          <p:nvPr/>
        </p:nvSpPr>
        <p:spPr>
          <a:xfrm>
            <a:off x="8647889" y="6393059"/>
            <a:ext cx="34450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翔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康复科技，</a:t>
            </a:r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宇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健康同行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flipV="1">
            <a:off x="-1114413" y="-497304"/>
            <a:ext cx="1856742" cy="185674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 flipV="1">
            <a:off x="-141512" y="-497304"/>
            <a:ext cx="1295402" cy="1295402"/>
          </a:xfrm>
          <a:prstGeom prst="ellipse">
            <a:avLst/>
          </a:prstGeom>
          <a:solidFill>
            <a:srgbClr val="164C8A">
              <a:alpha val="41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4" name="PA-椭圆 29"/>
          <p:cNvSpPr/>
          <p:nvPr/>
        </p:nvSpPr>
        <p:spPr>
          <a:xfrm flipV="1">
            <a:off x="1351895" y="389535"/>
            <a:ext cx="356119" cy="35611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8229"/>
            <a:ext cx="12192000" cy="529771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546" y="121001"/>
            <a:ext cx="461665" cy="1200329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zh-CN" b="1">
                <a:solidFill>
                  <a:schemeClr val="bg1"/>
                </a:solidFill>
              </a:rPr>
              <a:t>第五部分</a:t>
            </a:r>
          </a:p>
        </p:txBody>
      </p:sp>
      <p:sp>
        <p:nvSpPr>
          <p:cNvPr id="9" name="矩形 8"/>
          <p:cNvSpPr/>
          <p:nvPr/>
        </p:nvSpPr>
        <p:spPr>
          <a:xfrm>
            <a:off x="8647889" y="6393059"/>
            <a:ext cx="34450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翔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康复科技，</a:t>
            </a:r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宇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健康同行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flipV="1">
            <a:off x="-1114413" y="-497304"/>
            <a:ext cx="1856742" cy="185674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 flipV="1">
            <a:off x="-141512" y="-497304"/>
            <a:ext cx="1295402" cy="1295402"/>
          </a:xfrm>
          <a:prstGeom prst="ellipse">
            <a:avLst/>
          </a:prstGeom>
          <a:solidFill>
            <a:srgbClr val="164C8A">
              <a:alpha val="41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4" name="PA-椭圆 29"/>
          <p:cNvSpPr/>
          <p:nvPr/>
        </p:nvSpPr>
        <p:spPr>
          <a:xfrm flipV="1">
            <a:off x="1351895" y="389535"/>
            <a:ext cx="356119" cy="35611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8229"/>
            <a:ext cx="12192000" cy="529771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471" y="121001"/>
            <a:ext cx="459740" cy="1200329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zh-CN" b="1">
                <a:solidFill>
                  <a:schemeClr val="bg1"/>
                </a:solidFill>
              </a:rPr>
              <a:t>第六部分</a:t>
            </a:r>
          </a:p>
        </p:txBody>
      </p:sp>
      <p:sp>
        <p:nvSpPr>
          <p:cNvPr id="9" name="矩形 8"/>
          <p:cNvSpPr/>
          <p:nvPr/>
        </p:nvSpPr>
        <p:spPr>
          <a:xfrm>
            <a:off x="8647889" y="6393059"/>
            <a:ext cx="34450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翔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康复科技，</a:t>
            </a:r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宇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健康同行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flipV="1">
            <a:off x="-1114413" y="-497304"/>
            <a:ext cx="1856742" cy="185674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 flipV="1">
            <a:off x="-141512" y="-497304"/>
            <a:ext cx="1295402" cy="1295402"/>
          </a:xfrm>
          <a:prstGeom prst="ellipse">
            <a:avLst/>
          </a:prstGeom>
          <a:solidFill>
            <a:srgbClr val="164C8A">
              <a:alpha val="41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4" name="PA-椭圆 29"/>
          <p:cNvSpPr/>
          <p:nvPr/>
        </p:nvSpPr>
        <p:spPr>
          <a:xfrm flipV="1">
            <a:off x="1351895" y="389535"/>
            <a:ext cx="356119" cy="35611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8229"/>
            <a:ext cx="12192000" cy="529771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471" y="121001"/>
            <a:ext cx="459740" cy="1200329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zh-CN" b="1">
                <a:solidFill>
                  <a:schemeClr val="bg1"/>
                </a:solidFill>
              </a:rPr>
              <a:t>第七部分</a:t>
            </a:r>
          </a:p>
        </p:txBody>
      </p:sp>
      <p:sp>
        <p:nvSpPr>
          <p:cNvPr id="9" name="矩形 8"/>
          <p:cNvSpPr/>
          <p:nvPr/>
        </p:nvSpPr>
        <p:spPr>
          <a:xfrm>
            <a:off x="8647889" y="6393059"/>
            <a:ext cx="34450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翔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康复科技，</a:t>
            </a:r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宇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健康同行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flipV="1">
            <a:off x="-1114413" y="-497304"/>
            <a:ext cx="1856742" cy="185674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 flipV="1">
            <a:off x="-141512" y="-497304"/>
            <a:ext cx="1295402" cy="1295402"/>
          </a:xfrm>
          <a:prstGeom prst="ellipse">
            <a:avLst/>
          </a:prstGeom>
          <a:solidFill>
            <a:srgbClr val="164C8A">
              <a:alpha val="41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4" name="PA-椭圆 29"/>
          <p:cNvSpPr/>
          <p:nvPr/>
        </p:nvSpPr>
        <p:spPr>
          <a:xfrm flipV="1">
            <a:off x="1351895" y="389535"/>
            <a:ext cx="356119" cy="35611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8229"/>
            <a:ext cx="12192000" cy="529771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546" y="121001"/>
            <a:ext cx="461665" cy="1200329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zh-CN" b="1">
                <a:solidFill>
                  <a:schemeClr val="bg1"/>
                </a:solidFill>
              </a:rPr>
              <a:t>第八部分</a:t>
            </a:r>
          </a:p>
        </p:txBody>
      </p:sp>
      <p:sp>
        <p:nvSpPr>
          <p:cNvPr id="9" name="矩形 8"/>
          <p:cNvSpPr/>
          <p:nvPr/>
        </p:nvSpPr>
        <p:spPr>
          <a:xfrm>
            <a:off x="8647889" y="6393059"/>
            <a:ext cx="34450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翔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康复科技，</a:t>
            </a:r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宇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健康同行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flipV="1">
            <a:off x="-1114413" y="-497304"/>
            <a:ext cx="1856742" cy="185674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 flipV="1">
            <a:off x="-141512" y="-497304"/>
            <a:ext cx="1295402" cy="1295402"/>
          </a:xfrm>
          <a:prstGeom prst="ellipse">
            <a:avLst/>
          </a:prstGeom>
          <a:solidFill>
            <a:srgbClr val="164C8A">
              <a:alpha val="41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4" name="PA-椭圆 29"/>
          <p:cNvSpPr/>
          <p:nvPr/>
        </p:nvSpPr>
        <p:spPr>
          <a:xfrm flipV="1">
            <a:off x="1351895" y="389535"/>
            <a:ext cx="356119" cy="35611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8229"/>
            <a:ext cx="12192000" cy="529771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546" y="121001"/>
            <a:ext cx="461665" cy="1200329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zh-CN" b="1">
                <a:solidFill>
                  <a:schemeClr val="bg1"/>
                </a:solidFill>
              </a:rPr>
              <a:t>第九部分</a:t>
            </a:r>
          </a:p>
        </p:txBody>
      </p:sp>
      <p:sp>
        <p:nvSpPr>
          <p:cNvPr id="9" name="矩形 8"/>
          <p:cNvSpPr/>
          <p:nvPr/>
        </p:nvSpPr>
        <p:spPr>
          <a:xfrm>
            <a:off x="8647889" y="6393059"/>
            <a:ext cx="34450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翔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康复科技，</a:t>
            </a:r>
            <a:r>
              <a:rPr lang="zh-CN" sz="2400">
                <a:solidFill>
                  <a:schemeClr val="bg1"/>
                </a:solidFill>
                <a:latin typeface="思源黑体 CN Medium"/>
                <a:ea typeface="思源黑体 CN Medium"/>
              </a:rPr>
              <a:t>宇</a:t>
            </a:r>
            <a:r>
              <a:rPr lang="zh-CN" sz="2000">
                <a:solidFill>
                  <a:schemeClr val="bg1"/>
                </a:solidFill>
                <a:latin typeface="思源黑体 CN Medium"/>
                <a:ea typeface="思源黑体 CN Medium"/>
              </a:rPr>
              <a:t>健康同行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2428600-5CBD-4641-AAC6-3B03E31410CC}" type="datetimeFigureOut">
              <a:rPr lang="zh-CN" altLang="en-US"/>
              <a:t>2023/5/24</a:t>
            </a:fld>
            <a:endParaRPr lang="zh-CN"/>
          </a:p>
        </p:txBody>
      </p:sp>
      <p:sp>
        <p:nvSpPr>
          <p:cNvPr id="3" name="页脚占位符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FE7FDFE-1D77-4B7C-BEDC-18A6B90DE8C1}" type="slidenum">
              <a:rPr lang="en-US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dt="0"/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等线 Light" panose="02010600030101010101" charset="-122"/>
          <a:ea typeface="等线 Light" panose="02010600030101010101" charset="-122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1pPr>
      <a:lvl2pPr marL="457200" lvl="1" algn="l" defTabSz="914400"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2pPr>
      <a:lvl3pPr marL="914400" lvl="2" algn="l" defTabSz="914400"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3pPr>
      <a:lvl4pPr marL="1371600" lvl="3" algn="l" defTabSz="914400"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4pPr>
      <a:lvl5pPr marL="1828800" lvl="4" algn="l" defTabSz="914400"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5pPr>
      <a:lvl6pPr marL="2286000" lvl="5" algn="l" defTabSz="914400"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6pPr>
      <a:lvl7pPr marL="2743200" lvl="6" algn="l" defTabSz="914400"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7pPr>
      <a:lvl8pPr marL="3200400" lvl="7" algn="l" defTabSz="914400"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8pPr>
      <a:lvl9pPr marL="3657600" lvl="8" algn="l" defTabSz="914400">
        <a:defRPr sz="1800" kern="1200">
          <a:solidFill>
            <a:schemeClr val="tx1"/>
          </a:solidFill>
          <a:latin typeface="等线" panose="02010600030101010101" charset="-122"/>
          <a:ea typeface="等线" panose="02010600030101010101" charset="-122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2.xml"/><Relationship Id="rId7" Type="http://schemas.openxmlformats.org/officeDocument/2006/relationships/image" Target="../media/image6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27.xml"/><Relationship Id="rId7" Type="http://schemas.openxmlformats.org/officeDocument/2006/relationships/image" Target="../media/image2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2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31.xml"/><Relationship Id="rId7" Type="http://schemas.openxmlformats.org/officeDocument/2006/relationships/image" Target="../media/image2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3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35.xml"/><Relationship Id="rId7" Type="http://schemas.openxmlformats.org/officeDocument/2006/relationships/image" Target="../media/image2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7826094" y="-647701"/>
            <a:ext cx="1295402" cy="129540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 flipH="1">
            <a:off x="7597497" y="-285750"/>
            <a:ext cx="7429500" cy="7429500"/>
          </a:xfrm>
          <a:prstGeom prst="ellipse">
            <a:avLst/>
          </a:prstGeom>
          <a:blipFill rotWithShape="0">
            <a:blip r:embed="rId3"/>
            <a:stretch>
              <a:fillRect l="-95000" r="19000"/>
            </a:stretch>
          </a:blipFill>
          <a:ln w="127000">
            <a:solidFill>
              <a:srgbClr val="164C8A"/>
            </a:solidFill>
            <a:prstDash val="solid"/>
            <a:miter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-1252764" y="5353591"/>
            <a:ext cx="3008817" cy="3008817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162048" y="6237246"/>
            <a:ext cx="1295402" cy="1295402"/>
          </a:xfrm>
          <a:prstGeom prst="ellipse">
            <a:avLst/>
          </a:prstGeom>
          <a:solidFill>
            <a:srgbClr val="164C8A">
              <a:alpha val="41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809749" y="5519865"/>
            <a:ext cx="533400" cy="5334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826094" y="476252"/>
            <a:ext cx="533400" cy="533400"/>
          </a:xfrm>
          <a:prstGeom prst="ellipse">
            <a:avLst/>
          </a:prstGeom>
          <a:solidFill>
            <a:schemeClr val="accent5">
              <a:alpha val="40000"/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727362" y="5732037"/>
            <a:ext cx="1042349" cy="1042349"/>
          </a:xfrm>
          <a:prstGeom prst="ellipse">
            <a:avLst/>
          </a:prstGeom>
          <a:solidFill>
            <a:srgbClr val="164C8A">
              <a:alpha val="40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096376" y="6112271"/>
            <a:ext cx="773640" cy="773640"/>
          </a:xfrm>
          <a:prstGeom prst="ellipse">
            <a:avLst/>
          </a:prstGeom>
          <a:solidFill>
            <a:srgbClr val="164C8A">
              <a:alpha val="40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60" y="105732"/>
            <a:ext cx="2014461" cy="694972"/>
          </a:xfrm>
          <a:prstGeom prst="rect">
            <a:avLst/>
          </a:prstGeom>
        </p:spPr>
      </p:pic>
      <p:sp>
        <p:nvSpPr>
          <p:cNvPr id="30" name="圆角矩形 53"/>
          <p:cNvSpPr>
            <a:spLocks noChangeArrowheads="1"/>
          </p:cNvSpPr>
          <p:nvPr/>
        </p:nvSpPr>
        <p:spPr>
          <a:xfrm>
            <a:off x="2177427" y="3528331"/>
            <a:ext cx="1336675" cy="390525"/>
          </a:xfrm>
          <a:prstGeom prst="roundRect">
            <a:avLst>
              <a:gd name="adj" fmla="val 16667"/>
            </a:avLst>
          </a:prstGeom>
          <a:solidFill>
            <a:srgbClr val="054487"/>
          </a:solidFill>
          <a:ln>
            <a:noFill/>
          </a:ln>
        </p:spPr>
        <p:txBody>
          <a:bodyPr/>
          <a:lstStyle/>
          <a:p>
            <a:pPr marL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sz="1950" b="0" i="0" u="none" strike="noStrike" kern="0" spc="0" baseline="0">
              <a:ln>
                <a:noFill/>
              </a:ln>
              <a:solidFill>
                <a:srgbClr val="21A3D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1" name="TextBox 55"/>
          <p:cNvSpPr txBox="1">
            <a:spLocks noChangeArrowheads="1"/>
          </p:cNvSpPr>
          <p:nvPr/>
        </p:nvSpPr>
        <p:spPr>
          <a:xfrm>
            <a:off x="3596640" y="4625975"/>
            <a:ext cx="1265555" cy="541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lvl="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lvl="5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lvl="6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lvl="7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lvl="8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950" dirty="0">
                <a:solidFill>
                  <a:srgbClr val="054487"/>
                </a:solidFill>
                <a:latin typeface="微软雅黑" panose="020B0503020204020204" charset="-122"/>
                <a:ea typeface="微软雅黑" panose="020B0503020204020204" charset="-122"/>
              </a:rPr>
              <a:t>杨</a:t>
            </a:r>
            <a:r>
              <a:rPr lang="en-US" altLang="zh-CN" sz="1950" dirty="0">
                <a:solidFill>
                  <a:srgbClr val="054487"/>
                </a:solidFill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zh-CN" altLang="en-US" sz="1950" dirty="0">
                <a:solidFill>
                  <a:srgbClr val="054487"/>
                </a:solidFill>
                <a:latin typeface="微软雅黑" panose="020B0503020204020204" charset="-122"/>
                <a:ea typeface="微软雅黑" panose="020B0503020204020204" charset="-122"/>
              </a:rPr>
              <a:t>艳</a:t>
            </a:r>
            <a:endParaRPr lang="zh-CN" altLang="en-US" sz="1950" b="0" i="0" u="none" strike="noStrike" kern="1200" spc="0" baseline="0" dirty="0">
              <a:ln>
                <a:noFill/>
              </a:ln>
              <a:solidFill>
                <a:srgbClr val="05448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56"/>
          <p:cNvSpPr txBox="1">
            <a:spLocks noChangeArrowheads="1"/>
          </p:cNvSpPr>
          <p:nvPr/>
        </p:nvSpPr>
        <p:spPr>
          <a:xfrm>
            <a:off x="3596651" y="3447686"/>
            <a:ext cx="2906383" cy="541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lvl="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lvl="5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lvl="6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lvl="7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lvl="8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950" b="0" i="0" u="none" strike="noStrike" kern="1200" spc="0" baseline="0" dirty="0">
                <a:ln>
                  <a:noFill/>
                </a:ln>
                <a:solidFill>
                  <a:srgbClr val="054487"/>
                </a:solidFill>
                <a:latin typeface="微软雅黑" panose="020B0503020204020204" charset="-122"/>
                <a:ea typeface="微软雅黑" panose="020B0503020204020204" charset="-122"/>
              </a:rPr>
              <a:t>郑办研发部</a:t>
            </a:r>
            <a:r>
              <a:rPr lang="en-US" altLang="zh-CN" sz="1950" b="0" i="0" u="none" strike="noStrike" kern="1200" spc="0" baseline="0" dirty="0">
                <a:ln>
                  <a:noFill/>
                </a:ln>
                <a:solidFill>
                  <a:srgbClr val="054487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1950" b="0" i="0" u="none" strike="noStrike" kern="1200" spc="0" baseline="0" dirty="0">
                <a:ln>
                  <a:noFill/>
                </a:ln>
                <a:solidFill>
                  <a:srgbClr val="054487"/>
                </a:solidFill>
                <a:latin typeface="微软雅黑" panose="020B0503020204020204" charset="-122"/>
                <a:ea typeface="微软雅黑" panose="020B0503020204020204" charset="-122"/>
              </a:rPr>
              <a:t>技术支持组</a:t>
            </a:r>
          </a:p>
        </p:txBody>
      </p:sp>
      <p:sp>
        <p:nvSpPr>
          <p:cNvPr id="33" name="TextBox 58"/>
          <p:cNvSpPr txBox="1">
            <a:spLocks noChangeArrowheads="1"/>
          </p:cNvSpPr>
          <p:nvPr/>
        </p:nvSpPr>
        <p:spPr>
          <a:xfrm>
            <a:off x="2223465" y="3447369"/>
            <a:ext cx="1290638" cy="5410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lvl="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lvl="5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lvl="6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lvl="7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lvl="8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marL="0" lvl="0" indent="0" algn="di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sz="1950" b="0" i="0" u="none" strike="noStrike" kern="1200" spc="0" baseline="0">
                <a:ln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部门</a:t>
            </a:r>
            <a:endParaRPr lang="en-US" sz="1950" b="0" i="0" u="none" strike="noStrike" kern="1200" spc="0" baseline="0">
              <a:ln>
                <a:noFill/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圆角矩形 59"/>
          <p:cNvSpPr>
            <a:spLocks noChangeArrowheads="1"/>
          </p:cNvSpPr>
          <p:nvPr/>
        </p:nvSpPr>
        <p:spPr>
          <a:xfrm>
            <a:off x="2144881" y="4776394"/>
            <a:ext cx="1336675" cy="390525"/>
          </a:xfrm>
          <a:prstGeom prst="roundRect">
            <a:avLst>
              <a:gd name="adj" fmla="val 16667"/>
            </a:avLst>
          </a:prstGeom>
          <a:solidFill>
            <a:srgbClr val="054487"/>
          </a:solidFill>
          <a:ln>
            <a:noFill/>
          </a:ln>
        </p:spPr>
        <p:txBody>
          <a:bodyPr/>
          <a:lstStyle/>
          <a:p>
            <a:pPr marL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sz="1950" b="0" i="0" u="none" strike="noStrike" kern="0" spc="0" baseline="0">
              <a:ln>
                <a:noFill/>
              </a:ln>
              <a:solidFill>
                <a:srgbClr val="21A3D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5122" name="组合 4"/>
          <p:cNvGrpSpPr/>
          <p:nvPr/>
        </p:nvGrpSpPr>
        <p:grpSpPr>
          <a:xfrm>
            <a:off x="574675" y="1828800"/>
            <a:ext cx="6123305" cy="1444625"/>
            <a:chOff x="0" y="1563638"/>
            <a:chExt cx="6228184" cy="1720298"/>
          </a:xfrm>
        </p:grpSpPr>
        <p:sp>
          <p:nvSpPr>
            <p:cNvPr id="2" name="矩形 1"/>
            <p:cNvSpPr/>
            <p:nvPr/>
          </p:nvSpPr>
          <p:spPr>
            <a:xfrm>
              <a:off x="0" y="1563638"/>
              <a:ext cx="6228184" cy="1652893"/>
            </a:xfrm>
            <a:prstGeom prst="rect">
              <a:avLst/>
            </a:prstGeom>
            <a:solidFill>
              <a:srgbClr val="054487"/>
            </a:solidFill>
            <a:ln>
              <a:noFill/>
            </a:ln>
          </p:spPr>
          <p:txBody>
            <a:bodyPr anchor="ctr"/>
            <a:lstStyle/>
            <a:p>
              <a:pPr marL="0" lvl="0" indent="0" algn="ctr" defTabSz="91440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zh-CN" sz="100" b="0" i="0" u="none" strike="noStrike" kern="1200" spc="0" baseline="0">
                <a:ln>
                  <a:noFill/>
                </a:ln>
                <a:solidFill>
                  <a:schemeClr val="lt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3216531"/>
              <a:ext cx="6228184" cy="6740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="ctr"/>
            <a:lstStyle/>
            <a:p>
              <a:pPr marL="0" lvl="0" indent="0" algn="ctr" defTabSz="91440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zh-CN" sz="100" b="0" i="0" u="none" strike="noStrike" kern="1200" spc="0" baseline="0">
                <a:ln>
                  <a:noFill/>
                </a:ln>
                <a:solidFill>
                  <a:schemeClr val="lt1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5123" name="TextBox 13"/>
          <p:cNvSpPr txBox="1"/>
          <p:nvPr/>
        </p:nvSpPr>
        <p:spPr>
          <a:xfrm>
            <a:off x="711835" y="1988820"/>
            <a:ext cx="6384290" cy="92265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研发样机体系文件易错问题讲解</a:t>
            </a:r>
          </a:p>
        </p:txBody>
      </p:sp>
      <p:sp>
        <p:nvSpPr>
          <p:cNvPr id="24" name="TextBox 55"/>
          <p:cNvSpPr txBox="1">
            <a:spLocks noChangeArrowheads="1"/>
          </p:cNvSpPr>
          <p:nvPr/>
        </p:nvSpPr>
        <p:spPr>
          <a:xfrm>
            <a:off x="3559917" y="4102942"/>
            <a:ext cx="2167445" cy="4894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lvl="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lvl="5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lvl="6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lvl="7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lvl="8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marL="0" lvl="0" indent="0"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950" b="0" i="0" u="none" strike="noStrike" kern="1200" spc="0" baseline="0" dirty="0">
                <a:ln>
                  <a:noFill/>
                </a:ln>
                <a:solidFill>
                  <a:srgbClr val="054487"/>
                </a:solidFill>
                <a:latin typeface="微软雅黑" panose="020B0503020204020204" charset="-122"/>
                <a:ea typeface="微软雅黑" panose="020B0503020204020204" charset="-122"/>
              </a:rPr>
              <a:t>体系专员</a:t>
            </a:r>
            <a:endParaRPr lang="zh-CN" sz="1950" b="0" i="0" u="none" strike="noStrike" kern="1200" spc="0" baseline="0" dirty="0">
              <a:ln>
                <a:noFill/>
              </a:ln>
              <a:solidFill>
                <a:srgbClr val="05448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圆角矩形 59"/>
          <p:cNvSpPr>
            <a:spLocks noChangeArrowheads="1"/>
          </p:cNvSpPr>
          <p:nvPr/>
        </p:nvSpPr>
        <p:spPr>
          <a:xfrm>
            <a:off x="2145137" y="4183905"/>
            <a:ext cx="1336675" cy="390525"/>
          </a:xfrm>
          <a:prstGeom prst="roundRect">
            <a:avLst>
              <a:gd name="adj" fmla="val 16667"/>
            </a:avLst>
          </a:prstGeom>
          <a:solidFill>
            <a:srgbClr val="054487"/>
          </a:solidFill>
          <a:ln>
            <a:noFill/>
          </a:ln>
        </p:spPr>
        <p:txBody>
          <a:bodyPr/>
          <a:lstStyle/>
          <a:p>
            <a:pPr marL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sz="1950" b="0" i="0" u="none" strike="noStrike" kern="0" spc="0" baseline="0">
              <a:ln>
                <a:noFill/>
              </a:ln>
              <a:solidFill>
                <a:srgbClr val="21A3D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TextBox 60"/>
          <p:cNvSpPr txBox="1">
            <a:spLocks noChangeArrowheads="1"/>
          </p:cNvSpPr>
          <p:nvPr/>
        </p:nvSpPr>
        <p:spPr>
          <a:xfrm>
            <a:off x="2192762" y="4102942"/>
            <a:ext cx="1289050" cy="4894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lvl="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5pPr>
            <a:lvl6pPr marL="2514600" lvl="5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6pPr>
            <a:lvl7pPr marL="2971800" lvl="6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7pPr>
            <a:lvl8pPr marL="3429000" lvl="7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8pPr>
            <a:lvl9pPr marL="3886200" lvl="8" indent="-2286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/>
                <a:ea typeface="宋体" panose="02010600030101010101" pitchFamily="2" charset="-122"/>
              </a:defRPr>
            </a:lvl9pPr>
          </a:lstStyle>
          <a:p>
            <a:pPr marL="0" lvl="0" indent="0" algn="dist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9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职务</a:t>
            </a:r>
            <a:endParaRPr lang="en-US" sz="1950" b="0" i="0" u="none" strike="noStrike" kern="1200" spc="0" baseline="0" dirty="0">
              <a:ln>
                <a:noFill/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4"/>
          <p:cNvGrpSpPr>
            <a:grpSpLocks noChangeAspect="1"/>
          </p:cNvGrpSpPr>
          <p:nvPr/>
        </p:nvGrpSpPr>
        <p:grpSpPr bwMode="auto">
          <a:xfrm>
            <a:off x="0" y="0"/>
            <a:ext cx="3948113" cy="6884988"/>
            <a:chOff x="0" y="0"/>
            <a:chExt cx="2487" cy="4337"/>
          </a:xfrm>
        </p:grpSpPr>
        <p:sp>
          <p:nvSpPr>
            <p:cNvPr id="76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2487" cy="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"/>
            <p:cNvSpPr/>
            <p:nvPr/>
          </p:nvSpPr>
          <p:spPr bwMode="auto">
            <a:xfrm>
              <a:off x="2" y="2"/>
              <a:ext cx="2483" cy="3966"/>
            </a:xfrm>
            <a:custGeom>
              <a:avLst/>
              <a:gdLst>
                <a:gd name="T0" fmla="*/ 1201 w 1201"/>
                <a:gd name="T1" fmla="*/ 938 h 2137"/>
                <a:gd name="T2" fmla="*/ 497 w 1201"/>
                <a:gd name="T3" fmla="*/ 0 h 2137"/>
                <a:gd name="T4" fmla="*/ 0 w 1201"/>
                <a:gd name="T5" fmla="*/ 0 h 2137"/>
                <a:gd name="T6" fmla="*/ 0 w 1201"/>
                <a:gd name="T7" fmla="*/ 2137 h 2137"/>
                <a:gd name="T8" fmla="*/ 1201 w 1201"/>
                <a:gd name="T9" fmla="*/ 938 h 2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1" h="2137">
                  <a:moveTo>
                    <a:pt x="1201" y="938"/>
                  </a:moveTo>
                  <a:cubicBezTo>
                    <a:pt x="845" y="900"/>
                    <a:pt x="416" y="516"/>
                    <a:pt x="49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37"/>
                    <a:pt x="0" y="2137"/>
                    <a:pt x="0" y="2137"/>
                  </a:cubicBezTo>
                  <a:cubicBezTo>
                    <a:pt x="128" y="1275"/>
                    <a:pt x="951" y="1173"/>
                    <a:pt x="1201" y="938"/>
                  </a:cubicBezTo>
                  <a:close/>
                </a:path>
              </a:pathLst>
            </a:custGeom>
            <a:solidFill>
              <a:srgbClr val="164C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6"/>
            <p:cNvSpPr/>
            <p:nvPr/>
          </p:nvSpPr>
          <p:spPr bwMode="auto">
            <a:xfrm>
              <a:off x="2" y="2284"/>
              <a:ext cx="1718" cy="2055"/>
            </a:xfrm>
            <a:custGeom>
              <a:avLst/>
              <a:gdLst>
                <a:gd name="T0" fmla="*/ 831 w 831"/>
                <a:gd name="T1" fmla="*/ 181 h 1107"/>
                <a:gd name="T2" fmla="*/ 676 w 831"/>
                <a:gd name="T3" fmla="*/ 0 h 1107"/>
                <a:gd name="T4" fmla="*/ 0 w 831"/>
                <a:gd name="T5" fmla="*/ 907 h 1107"/>
                <a:gd name="T6" fmla="*/ 0 w 831"/>
                <a:gd name="T7" fmla="*/ 1107 h 1107"/>
                <a:gd name="T8" fmla="*/ 831 w 831"/>
                <a:gd name="T9" fmla="*/ 181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1" h="1107">
                  <a:moveTo>
                    <a:pt x="831" y="181"/>
                  </a:moveTo>
                  <a:cubicBezTo>
                    <a:pt x="768" y="131"/>
                    <a:pt x="716" y="70"/>
                    <a:pt x="676" y="0"/>
                  </a:cubicBezTo>
                  <a:cubicBezTo>
                    <a:pt x="382" y="163"/>
                    <a:pt x="74" y="407"/>
                    <a:pt x="0" y="907"/>
                  </a:cubicBezTo>
                  <a:cubicBezTo>
                    <a:pt x="0" y="1107"/>
                    <a:pt x="0" y="1107"/>
                    <a:pt x="0" y="1107"/>
                  </a:cubicBezTo>
                  <a:cubicBezTo>
                    <a:pt x="88" y="518"/>
                    <a:pt x="499" y="321"/>
                    <a:pt x="831" y="18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"/>
            <p:cNvSpPr/>
            <p:nvPr/>
          </p:nvSpPr>
          <p:spPr bwMode="auto">
            <a:xfrm>
              <a:off x="953" y="2"/>
              <a:ext cx="598" cy="1117"/>
            </a:xfrm>
            <a:custGeom>
              <a:avLst/>
              <a:gdLst>
                <a:gd name="T0" fmla="*/ 188 w 289"/>
                <a:gd name="T1" fmla="*/ 602 h 602"/>
                <a:gd name="T2" fmla="*/ 289 w 289"/>
                <a:gd name="T3" fmla="*/ 446 h 602"/>
                <a:gd name="T4" fmla="*/ 105 w 289"/>
                <a:gd name="T5" fmla="*/ 0 h 602"/>
                <a:gd name="T6" fmla="*/ 37 w 289"/>
                <a:gd name="T7" fmla="*/ 0 h 602"/>
                <a:gd name="T8" fmla="*/ 188 w 289"/>
                <a:gd name="T9" fmla="*/ 60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602">
                  <a:moveTo>
                    <a:pt x="188" y="602"/>
                  </a:moveTo>
                  <a:cubicBezTo>
                    <a:pt x="214" y="545"/>
                    <a:pt x="248" y="493"/>
                    <a:pt x="289" y="446"/>
                  </a:cubicBezTo>
                  <a:cubicBezTo>
                    <a:pt x="156" y="344"/>
                    <a:pt x="73" y="201"/>
                    <a:pt x="10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0" y="235"/>
                    <a:pt x="69" y="442"/>
                    <a:pt x="188" y="60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2462213" y="-1150417"/>
            <a:ext cx="3416303" cy="3418433"/>
            <a:chOff x="2113018" y="1214425"/>
            <a:chExt cx="1642724" cy="1643748"/>
          </a:xfrm>
        </p:grpSpPr>
        <p:sp>
          <p:nvSpPr>
            <p:cNvPr id="71" name="Oval 5"/>
            <p:cNvSpPr>
              <a:spLocks noChangeArrowheads="1"/>
            </p:cNvSpPr>
            <p:nvPr/>
          </p:nvSpPr>
          <p:spPr bwMode="auto">
            <a:xfrm>
              <a:off x="2113018" y="1214425"/>
              <a:ext cx="1642724" cy="1643748"/>
            </a:xfrm>
            <a:prstGeom prst="ellipse">
              <a:avLst/>
            </a:prstGeom>
            <a:solidFill>
              <a:srgbClr val="2E7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2" name="Group 27"/>
            <p:cNvGrpSpPr/>
            <p:nvPr/>
          </p:nvGrpSpPr>
          <p:grpSpPr>
            <a:xfrm>
              <a:off x="2459787" y="1907768"/>
              <a:ext cx="972109" cy="641091"/>
              <a:chOff x="905091" y="906784"/>
              <a:chExt cx="1296145" cy="854788"/>
            </a:xfrm>
          </p:grpSpPr>
          <p:sp>
            <p:nvSpPr>
              <p:cNvPr id="73" name="TextBox 25"/>
              <p:cNvSpPr txBox="1"/>
              <p:nvPr/>
            </p:nvSpPr>
            <p:spPr>
              <a:xfrm>
                <a:off x="905091" y="1522339"/>
                <a:ext cx="1296144" cy="239233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1">
                <a:normAutofit fontScale="92500" lnSpcReduction="10000"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思源黑体 CN Bold" panose="020B0800000000000000" charset="-122"/>
                    <a:ea typeface="思源黑体 CN Bold" panose="020B0800000000000000" charset="-122"/>
                    <a:cs typeface="+mn-ea"/>
                    <a:sym typeface="+mn-lt"/>
                  </a:rPr>
                  <a:t>CONTENTS</a:t>
                </a:r>
              </a:p>
            </p:txBody>
          </p:sp>
          <p:sp>
            <p:nvSpPr>
              <p:cNvPr id="74" name="TextBox 26"/>
              <p:cNvSpPr txBox="1"/>
              <p:nvPr/>
            </p:nvSpPr>
            <p:spPr>
              <a:xfrm>
                <a:off x="905092" y="906784"/>
                <a:ext cx="129614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6000" b="1" dirty="0">
                    <a:solidFill>
                      <a:schemeClr val="bg1"/>
                    </a:solidFill>
                    <a:latin typeface="思源黑体 CN Bold" panose="020B0800000000000000" charset="-122"/>
                    <a:ea typeface="思源黑体 CN Bold" panose="020B0800000000000000" charset="-122"/>
                    <a:cs typeface="+mn-ea"/>
                    <a:sym typeface="+mn-lt"/>
                  </a:rPr>
                  <a:t>目录</a:t>
                </a:r>
              </a:p>
            </p:txBody>
          </p:sp>
        </p:grpSp>
      </p:grpSp>
      <p:sp>
        <p:nvSpPr>
          <p:cNvPr id="83" name="椭圆 82"/>
          <p:cNvSpPr/>
          <p:nvPr/>
        </p:nvSpPr>
        <p:spPr>
          <a:xfrm>
            <a:off x="10896598" y="6014356"/>
            <a:ext cx="1295402" cy="129540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9853156" y="6363267"/>
            <a:ext cx="1043442" cy="1043442"/>
          </a:xfrm>
          <a:prstGeom prst="ellipse">
            <a:avLst/>
          </a:prstGeom>
          <a:solidFill>
            <a:schemeClr val="accent5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10444611" y="5562937"/>
            <a:ext cx="557218" cy="557218"/>
          </a:xfrm>
          <a:prstGeom prst="ellipse">
            <a:avLst/>
          </a:prstGeom>
          <a:solidFill>
            <a:schemeClr val="accent5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609590" y="2906395"/>
            <a:ext cx="5391785" cy="1491615"/>
            <a:chOff x="8834" y="2559"/>
            <a:chExt cx="8491" cy="2349"/>
          </a:xfrm>
        </p:grpSpPr>
        <p:sp>
          <p:nvSpPr>
            <p:cNvPr id="2" name="椭圆 1"/>
            <p:cNvSpPr/>
            <p:nvPr/>
          </p:nvSpPr>
          <p:spPr>
            <a:xfrm>
              <a:off x="8834" y="2559"/>
              <a:ext cx="907" cy="907"/>
            </a:xfrm>
            <a:prstGeom prst="ellipse">
              <a:avLst/>
            </a:prstGeom>
            <a:ln w="762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Arial Black" panose="020B0A04020102020204" pitchFamily="34" charset="0"/>
                </a:rPr>
                <a:t>01</a:t>
              </a:r>
              <a:endParaRPr lang="zh-CN" altLang="en-US" sz="1200" dirty="0">
                <a:latin typeface="Arial Black" panose="020B0A04020102020204" pitchFamily="34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8834" y="4002"/>
              <a:ext cx="907" cy="907"/>
            </a:xfrm>
            <a:prstGeom prst="ellipse">
              <a:avLst/>
            </a:prstGeom>
            <a:solidFill>
              <a:srgbClr val="C55A11"/>
            </a:solidFill>
            <a:ln w="762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 dirty="0">
                  <a:latin typeface="Arial Black" panose="020B0A04020102020204" pitchFamily="34" charset="0"/>
                </a:rPr>
                <a:t>02</a:t>
              </a:r>
              <a:endParaRPr lang="zh-CN" altLang="en-US" sz="1200" dirty="0">
                <a:latin typeface="Arial Black" panose="020B0A04020102020204" pitchFamily="34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9949" y="2613"/>
              <a:ext cx="737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研发样机体系文件职责划分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949" y="4002"/>
              <a:ext cx="539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</a:rPr>
                <a:t>典型易错点讲解示例</a:t>
              </a:r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" name="椭圆 2"/>
          <p:cNvSpPr/>
          <p:nvPr>
            <p:custDataLst>
              <p:tags r:id="rId1"/>
            </p:custDataLst>
          </p:nvPr>
        </p:nvSpPr>
        <p:spPr>
          <a:xfrm>
            <a:off x="5609590" y="4739005"/>
            <a:ext cx="575945" cy="575945"/>
          </a:xfrm>
          <a:prstGeom prst="ellipse">
            <a:avLst/>
          </a:prstGeom>
          <a:ln w="762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latin typeface="Arial Black" panose="020B0A04020102020204" pitchFamily="34" charset="0"/>
              </a:rPr>
              <a:t>03</a:t>
            </a:r>
            <a:endParaRPr lang="zh-CN" altLang="en-US" sz="1200" dirty="0">
              <a:latin typeface="Arial Black" panose="020B0A040201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317615" y="4792980"/>
            <a:ext cx="34264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风险管理新模板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878965" y="278765"/>
            <a:ext cx="4326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研发样机体系文件职责划分</a:t>
            </a:r>
          </a:p>
        </p:txBody>
      </p:sp>
      <p:graphicFrame>
        <p:nvGraphicFramePr>
          <p:cNvPr id="16" name="表格 15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7090658"/>
              </p:ext>
            </p:extLst>
          </p:nvPr>
        </p:nvGraphicFramePr>
        <p:xfrm>
          <a:off x="742950" y="1041400"/>
          <a:ext cx="10070465" cy="534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研发阶段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文件名称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责任人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设计开发策划阶段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项目负责人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设计开发输入阶段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项目负责人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rowSpan="4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设计开发输出阶段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ID设计任务书、工业设计定稿方案、工业设计定稿方案评审报告、效果图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工业设计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结构设计方案、结构设计方案评审报告、样机试制图纸、研发物料申购单、研发样品确认、领料单、原材料出库单、作业指导书、装配单、巡检作业指导书、巡检记录表、接线图、包装设计图纸、包装作业指导书、</a:t>
                      </a:r>
                      <a:r>
                        <a:rPr lang="en-US" altLang="zh-CN" dirty="0"/>
                        <a:t>BOM</a:t>
                      </a:r>
                      <a:r>
                        <a:rPr lang="zh-CN" altLang="en-US" dirty="0"/>
                        <a:t>、采购技术要求、标签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结构</a:t>
                      </a:r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硬件设计方案、</a:t>
                      </a:r>
                      <a:r>
                        <a:rPr lang="zh-CN" altLang="en-US" sz="1800" dirty="0">
                          <a:sym typeface="+mn-ea"/>
                        </a:rPr>
                        <a:t>硬件</a:t>
                      </a:r>
                      <a:r>
                        <a:rPr lang="zh-CN" altLang="en-US" dirty="0"/>
                        <a:t>设计方案评审记录表、原理图、</a:t>
                      </a:r>
                      <a:r>
                        <a:rPr lang="zh-CN" altLang="en-US" sz="1800" dirty="0">
                          <a:sym typeface="+mn-ea"/>
                        </a:rPr>
                        <a:t>硬件</a:t>
                      </a:r>
                      <a:r>
                        <a:rPr lang="zh-CN" altLang="en-US" dirty="0"/>
                        <a:t>模块化方案审记录表、</a:t>
                      </a:r>
                      <a:r>
                        <a:rPr lang="en-US" altLang="zh-CN" dirty="0"/>
                        <a:t>PCB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/>
                        <a:t>PCB</a:t>
                      </a:r>
                      <a:r>
                        <a:rPr lang="zh-CN" altLang="en-US" dirty="0"/>
                        <a:t>评审、焊接</a:t>
                      </a:r>
                      <a:r>
                        <a:rPr lang="en-US" altLang="zh-CN" dirty="0"/>
                        <a:t>BOM</a:t>
                      </a:r>
                      <a:r>
                        <a:rPr lang="zh-CN" altLang="en-US" dirty="0"/>
                        <a:t>清单、焊接后线路板通电测试报告、线路板检验报告、</a:t>
                      </a:r>
                      <a:r>
                        <a:rPr lang="en-US" altLang="zh-CN" sz="1800" dirty="0">
                          <a:sym typeface="+mn-ea"/>
                        </a:rPr>
                        <a:t>BOM</a:t>
                      </a:r>
                      <a:r>
                        <a:rPr lang="zh-CN" altLang="en-US" sz="1800" dirty="0">
                          <a:sym typeface="+mn-ea"/>
                        </a:rPr>
                        <a:t>、采购技术要求、研发物料申购单、领料单、原材料出库单，样品确认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硬件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4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软件开发方案、软件开发过程评审记录表、需求规格说明书、功能逻辑设计说明书、</a:t>
                      </a:r>
                      <a:r>
                        <a:rPr lang="zh-CN" altLang="en-US" sz="1800" dirty="0">
                          <a:sym typeface="+mn-ea"/>
                        </a:rPr>
                        <a:t>下位机通讯协议、</a:t>
                      </a:r>
                      <a:r>
                        <a:rPr lang="zh-CN" altLang="en-US" dirty="0"/>
                        <a:t>软件缺陷记录表、软件版本说明书、单元测试、集成测试、整机测试、医疗器械软件描述文档、软件验证报告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嵌入式软件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878965" y="278765"/>
            <a:ext cx="4326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研发样机体系文件职责划分</a:t>
            </a:r>
          </a:p>
        </p:txBody>
      </p:sp>
      <p:graphicFrame>
        <p:nvGraphicFramePr>
          <p:cNvPr id="16" name="表格 15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520759"/>
              </p:ext>
            </p:extLst>
          </p:nvPr>
        </p:nvGraphicFramePr>
        <p:xfrm>
          <a:off x="742950" y="1041400"/>
          <a:ext cx="10070465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2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研发阶段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文件名称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责任人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875">
                <a:tc rowSpan="4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设计开发输出阶段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软件开发方案、软件开发过程评审记录表、需求规格说明书、功能逻辑设计说明书、下位机通讯协议、软件缺陷记录表、软件版本说明书、网络完全风险、软件安装部署手册、用户使用手册、测试分析报告、医疗器械软件描述文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  <a:p>
                      <a:pPr>
                        <a:buNone/>
                      </a:pPr>
                      <a:r>
                        <a:rPr lang="zh-CN" altLang="en-US" dirty="0"/>
                        <a:t>上位机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调试老化作业指导书，记录表、说明书、研发样机测试报告、成品检验规程，样品确认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测试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工艺流程图、研发物料申购单、</a:t>
                      </a:r>
                      <a:r>
                        <a:rPr lang="zh-CN" altLang="en-US" sz="1800" dirty="0">
                          <a:sym typeface="+mn-ea"/>
                        </a:rPr>
                        <a:t>领料单、原材料出库单、</a:t>
                      </a:r>
                      <a:r>
                        <a:rPr lang="en-US" altLang="zh-CN" sz="1800" dirty="0">
                          <a:sym typeface="+mn-ea"/>
                        </a:rPr>
                        <a:t>BOM</a:t>
                      </a:r>
                      <a:r>
                        <a:rPr lang="zh-CN" altLang="en-US" sz="1800" dirty="0">
                          <a:sym typeface="+mn-ea"/>
                        </a:rPr>
                        <a:t>、采购技术要求、特殊过程验证方案及报告关键工序验证方案及报告、设计开发输出评审报告</a:t>
                      </a:r>
                    </a:p>
                    <a:p>
                      <a:pPr>
                        <a:buNone/>
                      </a:pPr>
                      <a:r>
                        <a:rPr lang="zh-CN" altLang="en-US" dirty="0"/>
                        <a:t>其它工种文件的审核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项目负责人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dirty="0" err="1"/>
                        <a:t>医疗器械安全和性能基本原则清单</a:t>
                      </a:r>
                      <a:r>
                        <a:rPr lang="zh-CN" dirty="0"/>
                        <a:t>、</a:t>
                      </a:r>
                      <a:r>
                        <a:rPr dirty="0" err="1"/>
                        <a:t>综述资料</a:t>
                      </a:r>
                      <a:r>
                        <a:rPr lang="zh-CN" dirty="0"/>
                        <a:t>、</a:t>
                      </a:r>
                      <a:r>
                        <a:rPr dirty="0" err="1"/>
                        <a:t>非临床资料</a:t>
                      </a:r>
                      <a:r>
                        <a:rPr lang="zh-CN" dirty="0"/>
                        <a:t>、</a:t>
                      </a:r>
                      <a:r>
                        <a:rPr dirty="0" err="1"/>
                        <a:t>临床评价资料</a:t>
                      </a:r>
                      <a:r>
                        <a:rPr lang="zh-CN" dirty="0"/>
                        <a:t>、</a:t>
                      </a:r>
                      <a:r>
                        <a:rPr dirty="0" err="1"/>
                        <a:t>质量管理体系文件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注册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设计开发验证阶段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样机检验记录、成品检验报告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测试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包装试验、运输试验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结构、测试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合规测试报告、</a:t>
                      </a:r>
                      <a:r>
                        <a:rPr lang="zh-CN" altLang="en-US" dirty="0"/>
                        <a:t>设计开发验证评审报告、有效期验证报告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项目负责人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878965" y="278765"/>
            <a:ext cx="4326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研发样机体系文件职责划分</a:t>
            </a:r>
          </a:p>
        </p:txBody>
      </p:sp>
      <p:graphicFrame>
        <p:nvGraphicFramePr>
          <p:cNvPr id="16" name="表格 15"/>
          <p:cNvGraphicFramePr/>
          <p:nvPr>
            <p:custDataLst>
              <p:tags r:id="rId1"/>
            </p:custDataLst>
          </p:nvPr>
        </p:nvGraphicFramePr>
        <p:xfrm>
          <a:off x="742950" y="2268855"/>
          <a:ext cx="10070465" cy="2320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2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研发阶段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文件名称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责任人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440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设计开发确认阶段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临床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注册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风险管理文档、设计开发确认评审报告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项目负责人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245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设计开发变更阶段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内部联络单、设计开发变更申请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通知单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项目负责人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4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变更相对应需更改的文件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各工种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836420" y="450850"/>
            <a:ext cx="51365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cs typeface="+mn-ea"/>
              </a:rPr>
              <a:t>设计开发策划阶段-设计开发计划书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65125" y="1249680"/>
            <a:ext cx="6240780" cy="38709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784340" y="1363980"/>
            <a:ext cx="448310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1.</a:t>
            </a:r>
            <a:r>
              <a:rPr lang="zh-CN" altLang="en-US"/>
              <a:t>设计开发阶段的划分及主要内容需要与实际的输出文件保持一致，包括体系文件与内部文件</a:t>
            </a:r>
          </a:p>
          <a:p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起止时间需要是一个时间段，若是最后需补起止时间时间段需要在实际文件的输出时间前后</a:t>
            </a:r>
          </a:p>
          <a:p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完成标志按照输出的文件应该完成的实际完成方式写（如评审，编写完成确认等）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836420" y="450850"/>
            <a:ext cx="47256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cs typeface="+mn-ea"/>
              </a:rPr>
              <a:t>设计开发策划阶段-设计任务书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784340" y="1363980"/>
            <a:ext cx="44831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1.</a:t>
            </a:r>
            <a:r>
              <a:rPr lang="zh-CN" altLang="en-US"/>
              <a:t>法规法规识别需要根据项目注册不注册，医疗器械与非医疗器械进行识别</a:t>
            </a:r>
          </a:p>
          <a:p>
            <a:r>
              <a:rPr lang="zh-CN" altLang="en-US"/>
              <a:t>需要识别的包括不仅限于技术要求编写，有效期试验，包装，说明书与标签要求，生产质量规范，风险管理，质量体系等，国标和行业标准需要根据各项目组的实际情况进行更新</a:t>
            </a:r>
          </a:p>
          <a:p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技术参数与性能指标需要增加产品的预期结构组成内容</a:t>
            </a:r>
          </a:p>
          <a:p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风险管理计划需要描述具体的内容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21005" y="961390"/>
            <a:ext cx="4594860" cy="31318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87070" y="4362450"/>
            <a:ext cx="3474720" cy="1866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836420" y="450850"/>
            <a:ext cx="46678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cs typeface="+mn-ea"/>
              </a:rPr>
              <a:t>设计开发输出阶段-结构设计方案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88620" y="1082675"/>
            <a:ext cx="4012565" cy="32277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078220" y="1082675"/>
            <a:ext cx="4003040" cy="334454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1172210" y="4502785"/>
            <a:ext cx="98475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1.</a:t>
            </a:r>
            <a:r>
              <a:rPr lang="zh-CN" altLang="en-US"/>
              <a:t>配件明细填写主要的配件，如线路板，电源，屏幕等，无需填写物料的编码</a:t>
            </a:r>
          </a:p>
          <a:p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材质选型规划、各部件工艺规划以及配件固定位置及内部走线规划需详细描述，包括材质，颜色，工艺等所必须内容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836420" y="45085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cs typeface="+mn-ea"/>
              </a:rPr>
              <a:t>设计开发输出阶段-图纸</a:t>
            </a:r>
          </a:p>
        </p:txBody>
      </p:sp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1172210" y="3742055"/>
            <a:ext cx="984758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文件编号不能空白，跟厂区负责等级的同事申请</a:t>
            </a:r>
          </a:p>
          <a:p>
            <a:endParaRPr lang="zh-CN" altLang="en-US" dirty="0"/>
          </a:p>
          <a:p>
            <a:r>
              <a:rPr lang="en-US" altLang="zh-CN" dirty="0"/>
              <a:t>2.</a:t>
            </a:r>
            <a:r>
              <a:rPr lang="zh-CN" altLang="en-US" dirty="0"/>
              <a:t>版次代表版本号，若图纸更新版本号需同步升级，涉及到部门图纸更新可在备注中注明版本号是</a:t>
            </a:r>
            <a:r>
              <a:rPr lang="en-US" altLang="zh-CN" dirty="0"/>
              <a:t>01</a:t>
            </a:r>
            <a:r>
              <a:rPr lang="zh-CN" altLang="en-US" dirty="0"/>
              <a:t>还是</a:t>
            </a:r>
            <a:r>
              <a:rPr lang="en-US" altLang="zh-CN" dirty="0"/>
              <a:t>02</a:t>
            </a:r>
            <a:r>
              <a:rPr lang="zh-CN" altLang="en-US" dirty="0"/>
              <a:t>或者其他</a:t>
            </a:r>
          </a:p>
          <a:p>
            <a:endParaRPr lang="zh-CN" altLang="en-US" dirty="0"/>
          </a:p>
          <a:p>
            <a:r>
              <a:rPr lang="en-US" altLang="zh-CN" dirty="0"/>
              <a:t>3.</a:t>
            </a:r>
            <a:r>
              <a:rPr lang="zh-CN" altLang="en-US" dirty="0"/>
              <a:t>若版本升级还需在修订日期栏写上修订评审日期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72210" y="1440180"/>
            <a:ext cx="4312920" cy="1325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836420" y="450850"/>
            <a:ext cx="48304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cs typeface="+mn-ea"/>
              </a:rPr>
              <a:t>设计开发输出阶段-采购技术要求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300" y="1579880"/>
            <a:ext cx="5654040" cy="348615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902450" y="1579245"/>
            <a:ext cx="4989195" cy="42881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物料分类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 </a:t>
            </a:r>
            <a:r>
              <a:rPr lang="zh-CN" altLang="en-US" dirty="0"/>
              <a:t>在遵守分类原则的同时，需结合自己项目的特别识别物料的分类</a:t>
            </a:r>
          </a:p>
          <a:p>
            <a:endParaRPr lang="zh-CN" altLang="en-US" dirty="0"/>
          </a:p>
          <a:p>
            <a:r>
              <a:rPr lang="en-US" altLang="zh-CN" dirty="0"/>
              <a:t>2.</a:t>
            </a:r>
            <a:r>
              <a:rPr lang="zh-CN" altLang="en-US" dirty="0"/>
              <a:t>技术要求</a:t>
            </a:r>
          </a:p>
          <a:p>
            <a:r>
              <a:rPr lang="en-US" altLang="zh-CN" dirty="0"/>
              <a:t>  </a:t>
            </a:r>
            <a:r>
              <a:rPr lang="zh-CN" altLang="en-US" dirty="0"/>
              <a:t>技术要求是指导采购购买物料的要求，需进行具体描述，物料的材质，颜色，尺寸，其主要功能以及需要时对可靠性也做出要求</a:t>
            </a:r>
          </a:p>
          <a:p>
            <a:endParaRPr lang="zh-CN" altLang="en-US" dirty="0"/>
          </a:p>
          <a:p>
            <a:r>
              <a:rPr lang="en-US" altLang="zh-CN" dirty="0"/>
              <a:t>3.</a:t>
            </a:r>
            <a:r>
              <a:rPr lang="zh-CN" altLang="en-US" dirty="0"/>
              <a:t>图纸类描述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 </a:t>
            </a:r>
            <a:r>
              <a:rPr lang="zh-CN" altLang="en-US" dirty="0"/>
              <a:t>定制件图纸可描述为见</a:t>
            </a:r>
            <a:r>
              <a:rPr lang="en-US" altLang="zh-CN" dirty="0"/>
              <a:t>XX</a:t>
            </a:r>
            <a:r>
              <a:rPr lang="zh-CN" altLang="en-US" dirty="0"/>
              <a:t>产品</a:t>
            </a:r>
            <a:r>
              <a:rPr lang="en-US" altLang="zh-CN" dirty="0"/>
              <a:t>XX</a:t>
            </a:r>
            <a:r>
              <a:rPr lang="zh-CN" altLang="en-US" dirty="0"/>
              <a:t>型号的文件编号为</a:t>
            </a:r>
            <a:r>
              <a:rPr lang="en-US" altLang="zh-CN" dirty="0"/>
              <a:t>XX</a:t>
            </a:r>
            <a:r>
              <a:rPr lang="zh-CN" altLang="en-US" dirty="0"/>
              <a:t>的图纸</a:t>
            </a:r>
          </a:p>
          <a:p>
            <a:r>
              <a:rPr lang="en-US" altLang="zh-CN" dirty="0"/>
              <a:t>  PCB</a:t>
            </a:r>
            <a:r>
              <a:rPr lang="zh-CN" altLang="en-US" dirty="0"/>
              <a:t>和包装类图纸可描述为见图纸图号为</a:t>
            </a:r>
            <a:r>
              <a:rPr lang="en-US" altLang="zh-CN" dirty="0"/>
              <a:t>XXX</a:t>
            </a:r>
            <a:r>
              <a:rPr lang="zh-CN" altLang="en-US" dirty="0"/>
              <a:t>的图纸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836420" y="450850"/>
            <a:ext cx="48133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cs typeface="+mn-ea"/>
              </a:rPr>
              <a:t>设计开发输出阶段-样品测试报告</a:t>
            </a: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49085" y="2228850"/>
            <a:ext cx="4563745" cy="29908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/>
              <a:t>1.</a:t>
            </a:r>
            <a:r>
              <a:rPr lang="zh-CN" altLang="en-US"/>
              <a:t>名称型号规格：与</a:t>
            </a:r>
            <a:r>
              <a:rPr lang="en-US" altLang="zh-CN"/>
              <a:t>BOM</a:t>
            </a:r>
            <a:r>
              <a:rPr lang="zh-CN" altLang="en-US"/>
              <a:t>和规格书保持一致</a:t>
            </a:r>
          </a:p>
          <a:p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检测项目：规格型号</a:t>
            </a:r>
            <a:r>
              <a:rPr lang="en-US" altLang="zh-CN"/>
              <a:t> </a:t>
            </a:r>
            <a:r>
              <a:rPr lang="zh-CN" altLang="en-US"/>
              <a:t>外观</a:t>
            </a:r>
            <a:r>
              <a:rPr lang="en-US" altLang="zh-CN"/>
              <a:t>  </a:t>
            </a:r>
            <a:r>
              <a:rPr lang="zh-CN" altLang="en-US"/>
              <a:t>尺寸</a:t>
            </a:r>
            <a:r>
              <a:rPr lang="en-US" altLang="zh-CN"/>
              <a:t> </a:t>
            </a:r>
            <a:r>
              <a:rPr lang="zh-CN" altLang="en-US"/>
              <a:t>主要功能</a:t>
            </a:r>
            <a:r>
              <a:rPr lang="en-US" altLang="zh-CN"/>
              <a:t> </a:t>
            </a:r>
            <a:r>
              <a:rPr lang="zh-CN" altLang="en-US"/>
              <a:t>可靠性等</a:t>
            </a:r>
          </a:p>
          <a:p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检测方法：目视或者是用</a:t>
            </a:r>
            <a:r>
              <a:rPr lang="en-US" altLang="zh-CN"/>
              <a:t>XX</a:t>
            </a:r>
            <a:r>
              <a:rPr lang="zh-CN" altLang="en-US"/>
              <a:t>设备</a:t>
            </a:r>
            <a:r>
              <a:rPr lang="en-US" altLang="zh-CN"/>
              <a:t>XX</a:t>
            </a:r>
            <a:r>
              <a:rPr lang="zh-CN" altLang="en-US"/>
              <a:t>操作</a:t>
            </a:r>
          </a:p>
          <a:p>
            <a:endParaRPr lang="zh-CN" altLang="en-US"/>
          </a:p>
          <a:p>
            <a:r>
              <a:rPr lang="en-US" altLang="zh-CN"/>
              <a:t>4.</a:t>
            </a:r>
            <a:r>
              <a:rPr lang="zh-CN" altLang="en-US"/>
              <a:t>检测结论：需要有原始数据以及结论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l="26821" t="-1059"/>
          <a:stretch>
            <a:fillRect/>
          </a:stretch>
        </p:blipFill>
        <p:spPr>
          <a:xfrm rot="16200000">
            <a:off x="184785" y="1505585"/>
            <a:ext cx="4916805" cy="4258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836420" y="450850"/>
            <a:ext cx="58686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cs typeface="+mn-ea"/>
              </a:rPr>
              <a:t>设计开发输出阶段-特殊过程方案以及报告</a:t>
            </a: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892290" y="1612265"/>
            <a:ext cx="4989195" cy="42881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线径选择：做试验的线径选择要与</a:t>
            </a:r>
            <a:r>
              <a:rPr lang="en-US" altLang="zh-CN" dirty="0"/>
              <a:t>BOM</a:t>
            </a:r>
            <a:r>
              <a:rPr lang="zh-CN" altLang="en-US" dirty="0"/>
              <a:t>中所用到的线径保持一致</a:t>
            </a:r>
          </a:p>
          <a:p>
            <a:endParaRPr lang="zh-CN" altLang="en-US" dirty="0"/>
          </a:p>
          <a:p>
            <a:r>
              <a:rPr lang="en-US" altLang="zh-CN" dirty="0"/>
              <a:t>2.附件2特殊过程设备确认记录</a:t>
            </a:r>
            <a:r>
              <a:rPr lang="zh-CN" altLang="en-US" dirty="0"/>
              <a:t>需要将作业指导书中所用到的设备都做确认</a:t>
            </a:r>
          </a:p>
          <a:p>
            <a:endParaRPr lang="zh-CN" altLang="en-US" dirty="0"/>
          </a:p>
          <a:p>
            <a:r>
              <a:rPr lang="en-US" altLang="zh-CN" dirty="0"/>
              <a:t>3.</a:t>
            </a:r>
            <a:r>
              <a:rPr lang="zh-CN" altLang="en-US" dirty="0"/>
              <a:t>附件</a:t>
            </a:r>
            <a:r>
              <a:rPr lang="en-US" altLang="zh-CN" dirty="0"/>
              <a:t>3</a:t>
            </a:r>
            <a:r>
              <a:rPr lang="zh-CN" altLang="en-US" dirty="0"/>
              <a:t>特殊过程确认结果评价</a:t>
            </a:r>
            <a:r>
              <a:rPr lang="en-US" altLang="zh-CN" dirty="0"/>
              <a:t> </a:t>
            </a:r>
            <a:r>
              <a:rPr lang="zh-CN" altLang="en-US" dirty="0"/>
              <a:t>特殊过程所使用的主要设备需要描述所用设备的作业参数；特殊过程参数的确认需要描述具体的数值和结论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17170" y="2026920"/>
            <a:ext cx="6675120" cy="1402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836420" y="450850"/>
            <a:ext cx="44799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cs typeface="+mn-ea"/>
              </a:rPr>
              <a:t>设计开发输出阶段-作业指导书</a:t>
            </a: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892290" y="1612265"/>
            <a:ext cx="4989195" cy="26346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/>
              <a:t>关键物料的选择：线路板、电源、电机，电动推杆、传感器、</a:t>
            </a:r>
            <a:r>
              <a:rPr lang="zh-CN" altLang="en-US" dirty="0">
                <a:solidFill>
                  <a:schemeClr val="tx1"/>
                </a:solidFill>
                <a:highlight>
                  <a:srgbClr val="FF0000"/>
                </a:highlight>
              </a:rPr>
              <a:t>上位机软件</a:t>
            </a:r>
            <a:r>
              <a:rPr lang="zh-CN" altLang="en-US" dirty="0"/>
              <a:t>等以及实现本产品功能的所必须的物料</a:t>
            </a:r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名称与</a:t>
            </a:r>
            <a:r>
              <a:rPr lang="en-US" altLang="zh-CN" dirty="0"/>
              <a:t>BOM</a:t>
            </a:r>
            <a:r>
              <a:rPr lang="zh-CN" altLang="en-US" dirty="0"/>
              <a:t>保持一致，数量保持一致</a:t>
            </a:r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7535" y="1427344"/>
            <a:ext cx="5498465" cy="3190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836420" y="450850"/>
            <a:ext cx="44799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cs typeface="+mn-ea"/>
              </a:rPr>
              <a:t>设计开发输出阶段-作业指导书</a:t>
            </a: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892290" y="1009650"/>
            <a:ext cx="4989195" cy="48666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>
                <a:sym typeface="+mn-ea"/>
              </a:rPr>
              <a:t>使用设备和工具、</a:t>
            </a:r>
            <a:r>
              <a:rPr lang="zh-CN" altLang="en-US" dirty="0"/>
              <a:t>防静电要求、劳保要求、使用冶工具和辅助材料根据实际情况填写，没有就写无；</a:t>
            </a:r>
            <a:r>
              <a:rPr lang="zh-CN" altLang="en-US" dirty="0">
                <a:sym typeface="+mn-ea"/>
              </a:rPr>
              <a:t>使用设备和工具的名称与生产设备和工具台账保持一致，组装步骤中增加相关设备使用时的作业参数</a:t>
            </a:r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编码、名称、规格与</a:t>
            </a:r>
            <a:r>
              <a:rPr lang="en-US" altLang="zh-CN" dirty="0"/>
              <a:t>BOM</a:t>
            </a:r>
            <a:r>
              <a:rPr lang="zh-CN" altLang="en-US" dirty="0"/>
              <a:t>保持一致，数量与实际使用的数量保持一致，并在组装步骤中注明相应的长度，网电源部分的接地线要比棕蓝线长</a:t>
            </a:r>
            <a:r>
              <a:rPr lang="en-US" altLang="zh-CN" dirty="0"/>
              <a:t>,</a:t>
            </a:r>
            <a:r>
              <a:rPr lang="zh-CN" altLang="en-US" dirty="0">
                <a:highlight>
                  <a:srgbClr val="FF0000"/>
                </a:highlight>
              </a:rPr>
              <a:t>建议地线比棕蓝线粗，提高接地阻抗，对地漏电流通过率</a:t>
            </a:r>
          </a:p>
          <a:p>
            <a:endParaRPr lang="zh-CN" altLang="en-US" dirty="0"/>
          </a:p>
          <a:p>
            <a:r>
              <a:rPr lang="zh-CN" altLang="en-US" dirty="0"/>
              <a:t>检验方法按照组装步骤内容进行编写</a:t>
            </a:r>
          </a:p>
          <a:p>
            <a:endParaRPr lang="zh-CN" altLang="en-US" dirty="0"/>
          </a:p>
          <a:p>
            <a:r>
              <a:rPr lang="zh-CN" altLang="en-US" dirty="0">
                <a:highlight>
                  <a:srgbClr val="FF0000"/>
                </a:highlight>
              </a:rPr>
              <a:t>组装步骤增加上位机软件的安装验证过程</a:t>
            </a:r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版本：样机组装前一个预想的安装步骤</a:t>
            </a:r>
            <a:r>
              <a:rPr lang="en-US" altLang="zh-CN" dirty="0"/>
              <a:t>A0</a:t>
            </a:r>
            <a:r>
              <a:rPr lang="zh-CN" altLang="en-US" dirty="0"/>
              <a:t>版，组装后按照优化后的完成</a:t>
            </a:r>
            <a:r>
              <a:rPr lang="en-US" altLang="zh-CN" dirty="0"/>
              <a:t>A1</a:t>
            </a:r>
            <a:r>
              <a:rPr lang="zh-CN" altLang="en-US" dirty="0"/>
              <a:t>版，样机装配单按照</a:t>
            </a:r>
            <a:r>
              <a:rPr lang="en-US" altLang="zh-CN" dirty="0"/>
              <a:t>A0</a:t>
            </a:r>
            <a:r>
              <a:rPr lang="zh-CN" altLang="en-US" dirty="0"/>
              <a:t>版装配单写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t="2644" r="36423"/>
          <a:stretch>
            <a:fillRect/>
          </a:stretch>
        </p:blipFill>
        <p:spPr>
          <a:xfrm>
            <a:off x="450850" y="1398905"/>
            <a:ext cx="6134735" cy="4088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46100" y="1551305"/>
            <a:ext cx="590550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产品编号：研发的对接相应人员申请，符合公司文件要求（年</a:t>
            </a:r>
            <a:r>
              <a:rPr lang="en-US" altLang="zh-CN" dirty="0"/>
              <a:t>+</a:t>
            </a:r>
            <a:r>
              <a:rPr lang="zh-CN" altLang="en-US" dirty="0"/>
              <a:t>月</a:t>
            </a:r>
            <a:r>
              <a:rPr lang="en-US" altLang="zh-CN" dirty="0"/>
              <a:t>+0400+</a:t>
            </a:r>
            <a:r>
              <a:rPr lang="zh-CN" altLang="en-US" dirty="0"/>
              <a:t>流水号），其中</a:t>
            </a:r>
            <a:r>
              <a:rPr lang="en-US" altLang="zh-CN" dirty="0"/>
              <a:t>0400</a:t>
            </a:r>
            <a:r>
              <a:rPr lang="zh-CN" altLang="en-US" dirty="0"/>
              <a:t>按实际生产产品种类往后排</a:t>
            </a:r>
          </a:p>
          <a:p>
            <a:endParaRPr lang="zh-CN" altLang="en-US" dirty="0"/>
          </a:p>
          <a:p>
            <a:r>
              <a:rPr lang="en-US" altLang="zh-CN" dirty="0"/>
              <a:t>2.</a:t>
            </a:r>
            <a:r>
              <a:rPr lang="zh-CN" altLang="en-US" dirty="0"/>
              <a:t>物料编码</a:t>
            </a:r>
            <a:r>
              <a:rPr lang="en-US" altLang="zh-CN" dirty="0"/>
              <a:t>+</a:t>
            </a:r>
            <a:r>
              <a:rPr lang="zh-CN" altLang="en-US" dirty="0"/>
              <a:t>批次号</a:t>
            </a:r>
            <a:r>
              <a:rPr lang="en-US" altLang="zh-CN" dirty="0"/>
              <a:t>+</a:t>
            </a:r>
            <a:r>
              <a:rPr lang="zh-CN" altLang="en-US" dirty="0"/>
              <a:t>原材料数量：填写关键物料的信息，其中批次号需要增加线路板嵌入式软件版本号和上位机软件版本号</a:t>
            </a:r>
          </a:p>
          <a:p>
            <a:endParaRPr lang="zh-CN" altLang="en-US" dirty="0"/>
          </a:p>
          <a:p>
            <a:r>
              <a:rPr lang="en-US" altLang="zh-CN" dirty="0"/>
              <a:t>3.</a:t>
            </a:r>
            <a:r>
              <a:rPr lang="zh-CN" altLang="en-US" dirty="0"/>
              <a:t>带有上位机软件的需要增加上位机软件安装验证的组装步骤</a:t>
            </a:r>
          </a:p>
          <a:p>
            <a:endParaRPr lang="zh-CN" altLang="en-US" dirty="0"/>
          </a:p>
          <a:p>
            <a:r>
              <a:rPr lang="en-US" altLang="zh-CN" dirty="0"/>
              <a:t>4.</a:t>
            </a:r>
            <a:r>
              <a:rPr lang="zh-CN" altLang="en-US" dirty="0"/>
              <a:t>主要设备填写需完善主要作业参数，所填写的主要设备要与作业指导书中出现的设备保持一致</a:t>
            </a:r>
          </a:p>
          <a:p>
            <a:endParaRPr lang="zh-CN" altLang="en-US" dirty="0"/>
          </a:p>
          <a:p>
            <a:r>
              <a:rPr lang="en-US" altLang="zh-CN" dirty="0"/>
              <a:t>5.</a:t>
            </a:r>
            <a:r>
              <a:rPr lang="zh-CN" altLang="en-US" dirty="0"/>
              <a:t>日期按照产品实际组装时间写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 t="6293" r="449"/>
          <a:stretch>
            <a:fillRect/>
          </a:stretch>
        </p:blipFill>
        <p:spPr>
          <a:xfrm>
            <a:off x="6859906" y="995680"/>
            <a:ext cx="4254938" cy="5302849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764665" y="324485"/>
            <a:ext cx="2468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sym typeface="思源黑体" panose="020B0500000000000000" pitchFamily="34" charset="-122"/>
              </a:rPr>
              <a:t>研发文件</a:t>
            </a:r>
            <a:r>
              <a:rPr lang="en-US" altLang="zh-CN" sz="2400" dirty="0">
                <a:solidFill>
                  <a:srgbClr val="164C8A"/>
                </a:solidFill>
                <a:ea typeface="思源黑体 CN Bold" panose="020B0800000000000000" charset="-122"/>
                <a:sym typeface="思源黑体" panose="020B0500000000000000" pitchFamily="34" charset="-122"/>
              </a:rPr>
              <a:t>-</a:t>
            </a:r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sym typeface="思源黑体" panose="020B0500000000000000" pitchFamily="34" charset="-122"/>
              </a:rPr>
              <a:t>装配单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46100" y="1551305"/>
            <a:ext cx="590550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调试标准</a:t>
            </a:r>
          </a:p>
          <a:p>
            <a:r>
              <a:rPr lang="zh-CN" altLang="en-US" dirty="0"/>
              <a:t>选取需调试参数时结合产品输出的主要特性进行调试，不确定可以对接工艺</a:t>
            </a:r>
          </a:p>
          <a:p>
            <a:endParaRPr lang="zh-CN" altLang="en-US" dirty="0"/>
          </a:p>
          <a:p>
            <a:r>
              <a:rPr lang="en-US" altLang="zh-CN" dirty="0"/>
              <a:t>2.</a:t>
            </a:r>
            <a:r>
              <a:rPr lang="zh-CN" altLang="en-US" dirty="0"/>
              <a:t>调试步骤</a:t>
            </a:r>
          </a:p>
          <a:p>
            <a:r>
              <a:rPr lang="zh-CN" altLang="en-US" dirty="0"/>
              <a:t>建议调试步骤中有测试方法内容时增加相关测试图示，明确需记录数据，如记录最大输出电流值；记录输出强度的最小，中间和最大三个值</a:t>
            </a:r>
          </a:p>
          <a:p>
            <a:endParaRPr lang="zh-CN" altLang="en-US" dirty="0"/>
          </a:p>
          <a:p>
            <a:r>
              <a:rPr lang="en-US" altLang="zh-CN" dirty="0"/>
              <a:t>3.</a:t>
            </a:r>
            <a:r>
              <a:rPr lang="zh-CN" altLang="en-US" dirty="0"/>
              <a:t>调试记录表</a:t>
            </a:r>
          </a:p>
          <a:p>
            <a:r>
              <a:rPr lang="zh-CN" altLang="en-US" dirty="0"/>
              <a:t>记录的参数与调试步骤中要求的参数保持一致</a:t>
            </a: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1764665" y="324485"/>
            <a:ext cx="368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sym typeface="思源黑体" panose="020B0500000000000000" pitchFamily="34" charset="-122"/>
              </a:rPr>
              <a:t>研发文件</a:t>
            </a:r>
            <a:r>
              <a:rPr lang="en-US" altLang="zh-CN" sz="2400" dirty="0">
                <a:solidFill>
                  <a:srgbClr val="164C8A"/>
                </a:solidFill>
                <a:ea typeface="思源黑体 CN Bold" panose="020B0800000000000000" charset="-122"/>
                <a:sym typeface="思源黑体" panose="020B0500000000000000" pitchFamily="34" charset="-122"/>
              </a:rPr>
              <a:t>-</a:t>
            </a:r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sym typeface="思源黑体" panose="020B0500000000000000" pitchFamily="34" charset="-122"/>
              </a:rPr>
              <a:t>调试作业指导书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979920" y="1481455"/>
            <a:ext cx="4469765" cy="34575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82" y="105732"/>
            <a:ext cx="2014461" cy="69497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13773" y="890065"/>
            <a:ext cx="7854373" cy="0"/>
          </a:xfrm>
          <a:prstGeom prst="line">
            <a:avLst/>
          </a:prstGeom>
          <a:ln w="44450" cmpd="sng">
            <a:gradFill>
              <a:gsLst>
                <a:gs pos="0">
                  <a:srgbClr val="00518E"/>
                </a:gs>
                <a:gs pos="74000">
                  <a:srgbClr val="0060A8"/>
                </a:gs>
              </a:gsLst>
              <a:lin ang="5400000" scaled="1"/>
            </a:gra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46100" y="3106420"/>
            <a:ext cx="47072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包装的检验方法</a:t>
            </a:r>
          </a:p>
          <a:p>
            <a:r>
              <a:rPr lang="zh-CN" altLang="en-US"/>
              <a:t>物料编码、名称、数量和规格与</a:t>
            </a:r>
            <a:r>
              <a:rPr lang="en-US" altLang="zh-CN"/>
              <a:t>BOM</a:t>
            </a:r>
            <a:r>
              <a:rPr lang="zh-CN" altLang="en-US"/>
              <a:t>保持一致，如胶带无编码和规格画</a:t>
            </a:r>
            <a:r>
              <a:rPr lang="en-US" altLang="zh-CN"/>
              <a:t>/</a:t>
            </a:r>
            <a:r>
              <a:rPr lang="zh-CN" altLang="en-US"/>
              <a:t>表示</a:t>
            </a:r>
          </a:p>
          <a:p>
            <a:r>
              <a:rPr lang="zh-CN" altLang="en-US"/>
              <a:t>包装的每一步骤都需要增加相关的检验方法</a:t>
            </a: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1764665" y="324485"/>
            <a:ext cx="368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sym typeface="思源黑体" panose="020B0500000000000000" pitchFamily="34" charset="-122"/>
              </a:rPr>
              <a:t>研发文件</a:t>
            </a:r>
            <a:r>
              <a:rPr lang="en-US" altLang="zh-CN" sz="2400" dirty="0">
                <a:solidFill>
                  <a:srgbClr val="164C8A"/>
                </a:solidFill>
                <a:ea typeface="思源黑体 CN Bold" panose="020B0800000000000000" charset="-122"/>
                <a:sym typeface="思源黑体" panose="020B0500000000000000" pitchFamily="34" charset="-122"/>
              </a:rPr>
              <a:t>-</a:t>
            </a:r>
            <a:r>
              <a:rPr lang="zh-CN" altLang="en-US" sz="2400" dirty="0">
                <a:solidFill>
                  <a:srgbClr val="164C8A"/>
                </a:solidFill>
                <a:ea typeface="思源黑体 CN Bold" panose="020B0800000000000000" charset="-122"/>
                <a:sym typeface="思源黑体" panose="020B0500000000000000" pitchFamily="34" charset="-122"/>
              </a:rPr>
              <a:t>包装作业指导书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t="7046" r="16120"/>
          <a:stretch>
            <a:fillRect/>
          </a:stretch>
        </p:blipFill>
        <p:spPr>
          <a:xfrm>
            <a:off x="5617210" y="2153920"/>
            <a:ext cx="6231890" cy="24879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7826094" y="-647701"/>
            <a:ext cx="1295402" cy="1295402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 flipH="1">
            <a:off x="7597497" y="-285750"/>
            <a:ext cx="7429500" cy="7429500"/>
          </a:xfrm>
          <a:prstGeom prst="ellipse">
            <a:avLst/>
          </a:prstGeom>
          <a:blipFill rotWithShape="1">
            <a:blip r:embed="rId3"/>
            <a:stretch>
              <a:fillRect l="11000" r="-25000"/>
            </a:stretch>
          </a:blipFill>
          <a:ln w="127000">
            <a:solidFill>
              <a:srgbClr val="164C8A"/>
            </a:solidFill>
            <a:prstDash val="solid"/>
            <a:miter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5" name="PA-矩形 4"/>
          <p:cNvSpPr/>
          <p:nvPr/>
        </p:nvSpPr>
        <p:spPr>
          <a:xfrm>
            <a:off x="655517" y="2473883"/>
            <a:ext cx="63786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sz="3600" spc="-150">
                <a:solidFill>
                  <a:srgbClr val="164C8A"/>
                </a:solidFill>
                <a:latin typeface="思源黑体 CN Bold"/>
                <a:ea typeface="思源黑体 CN Bold"/>
              </a:rPr>
              <a:t>让全民享有高水平康复医疗服务</a:t>
            </a:r>
          </a:p>
        </p:txBody>
      </p:sp>
      <p:sp>
        <p:nvSpPr>
          <p:cNvPr id="6" name="椭圆 5"/>
          <p:cNvSpPr/>
          <p:nvPr/>
        </p:nvSpPr>
        <p:spPr>
          <a:xfrm>
            <a:off x="-1252764" y="5353591"/>
            <a:ext cx="3008817" cy="3008817"/>
          </a:xfrm>
          <a:prstGeom prst="ellipse">
            <a:avLst/>
          </a:prstGeom>
          <a:solidFill>
            <a:srgbClr val="164C8A"/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162048" y="6237246"/>
            <a:ext cx="1295402" cy="1295402"/>
          </a:xfrm>
          <a:prstGeom prst="ellipse">
            <a:avLst/>
          </a:prstGeom>
          <a:solidFill>
            <a:srgbClr val="164C8A">
              <a:alpha val="41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809749" y="5519865"/>
            <a:ext cx="533400" cy="5334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826094" y="476252"/>
            <a:ext cx="533400" cy="533400"/>
          </a:xfrm>
          <a:prstGeom prst="ellipse">
            <a:avLst/>
          </a:prstGeom>
          <a:solidFill>
            <a:schemeClr val="accent5">
              <a:alpha val="40000"/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727362" y="5732037"/>
            <a:ext cx="1042349" cy="1042349"/>
          </a:xfrm>
          <a:prstGeom prst="ellipse">
            <a:avLst/>
          </a:prstGeom>
          <a:solidFill>
            <a:srgbClr val="164C8A">
              <a:alpha val="40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096376" y="6103381"/>
            <a:ext cx="773640" cy="773640"/>
          </a:xfrm>
          <a:prstGeom prst="ellipse">
            <a:avLst/>
          </a:prstGeom>
          <a:solidFill>
            <a:srgbClr val="164C8A">
              <a:alpha val="40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>
              <a:solidFill>
                <a:schemeClr val="lt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14" y="89910"/>
            <a:ext cx="2528763" cy="872402"/>
          </a:xfrm>
          <a:prstGeom prst="rect">
            <a:avLst/>
          </a:prstGeom>
        </p:spPr>
      </p:pic>
      <p:sp>
        <p:nvSpPr>
          <p:cNvPr id="19" name="矩形 3"/>
          <p:cNvSpPr>
            <a:spLocks noChangeArrowheads="1"/>
          </p:cNvSpPr>
          <p:nvPr/>
        </p:nvSpPr>
        <p:spPr>
          <a:xfrm>
            <a:off x="1756053" y="3701209"/>
            <a:ext cx="4985985" cy="900250"/>
          </a:xfrm>
          <a:prstGeom prst="rect">
            <a:avLst/>
          </a:prstGeom>
          <a:noFill/>
          <a:ln>
            <a:noFill/>
          </a:ln>
        </p:spPr>
        <p:txBody>
          <a:bodyPr wrap="none" lIns="68582" tIns="34292" rIns="68582" bIns="34292">
            <a:spAutoFit/>
          </a:bodyPr>
          <a:lstStyle/>
          <a:p>
            <a:pPr algn="ctr" defTabSz="914400"/>
            <a:r>
              <a:rPr lang="zh-CN" sz="5400" b="1" ker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谢谢您的聆听！</a:t>
            </a:r>
          </a:p>
        </p:txBody>
      </p:sp>
      <p:sp>
        <p:nvSpPr>
          <p:cNvPr id="21" name="文本框 31"/>
          <p:cNvSpPr>
            <a:spLocks noChangeArrowheads="1"/>
          </p:cNvSpPr>
          <p:nvPr/>
        </p:nvSpPr>
        <p:spPr>
          <a:xfrm>
            <a:off x="1937030" y="1555477"/>
            <a:ext cx="4392488" cy="651674"/>
          </a:xfrm>
          <a:prstGeom prst="rect">
            <a:avLst/>
          </a:prstGeom>
        </p:spPr>
        <p:txBody>
          <a:bodyPr wrap="square" lIns="96730" tIns="48366" rIns="96730" bIns="48366">
            <a:spAutoFit/>
          </a:bodyPr>
          <a:lstStyle/>
          <a:p>
            <a:r>
              <a:rPr lang="zh-CN" sz="3600" b="1" ker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翔</a:t>
            </a:r>
            <a:r>
              <a:rPr lang="zh-CN" sz="2400" b="1" ker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康复科技，</a:t>
            </a:r>
            <a:r>
              <a:rPr lang="zh-CN" sz="3600" b="1" ker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宇</a:t>
            </a:r>
            <a:r>
              <a:rPr lang="zh-CN" sz="2400" b="1" ker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健康同行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GUzMWE4N2IxOThiNGQwODYzNTA4MjcyZWQ5ZmZlOWMifQ=="/>
  <p:tag name="KSO_WPP_MARK_KEY" val="970badc2-acdb-49be-97f5-8024652277b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b59d3e1-51d3-45b5-b95d-48752b116b07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b59d3e1-51d3-45b5-b95d-48752b116b07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b59d3e1-51d3-45b5-b95d-48752b116b07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6910,&quot;width&quot;:7857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8294,&quot;width&quot;:6655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3918,&quot;width&quot;:9814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1566</Words>
  <Application>Microsoft Office PowerPoint</Application>
  <PresentationFormat>宽屏</PresentationFormat>
  <Paragraphs>189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等线</vt:lpstr>
      <vt:lpstr>等线 Light</vt:lpstr>
      <vt:lpstr>思源黑体 CN Bold</vt:lpstr>
      <vt:lpstr>思源黑体 CN Medium</vt:lpstr>
      <vt:lpstr>宋体</vt:lpstr>
      <vt:lpstr>微软雅黑</vt:lpstr>
      <vt:lpstr>Arial</vt:lpstr>
      <vt:lpstr>Arial Black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Meeting</cp:lastModifiedBy>
  <cp:revision>129</cp:revision>
  <dcterms:created xsi:type="dcterms:W3CDTF">2022-06-25T09:32:00Z</dcterms:created>
  <dcterms:modified xsi:type="dcterms:W3CDTF">2023-05-24T03:42:56Z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00008D6A024E43F7AF03BA873A0C4EF4</vt:lpwstr>
  </property>
  <property fmtid="{D5CDD505-2E9C-101B-9397-08002B2CF9AE}" pid="3" name="KSOProductBuildVer">
    <vt:lpwstr>2052-11.1.0.14309</vt:lpwstr>
  </property>
</Properties>
</file>